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8B45-A041-584F-2F41-A4ECF8BEE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1B6CB-0045-20D4-8A8A-AD0749F05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8B8C8-F47C-C44A-41CA-B5CD661A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AA4DB-667D-306F-DFED-F999E07C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13DE8-7F24-8695-4D12-A4C3950E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8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E747-1D8C-B637-7687-CAD18695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5C180-C4CA-2345-72DC-9D7CBF085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CB9CB-9418-7984-258F-1A21B00C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E710A-8DE4-0825-FAE9-7426D0D4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86345-D0F9-7B3A-E9B8-7B30803A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5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2E812B-1803-EE53-5159-4BED672E5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91E2F-4901-1A58-1AC9-C0D8684DF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6AA31-D8A7-1093-31BA-BA678F68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D634-3FEB-E24C-B2B4-125A542A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98C9-E620-E35E-7E03-F9FE4ECB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0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9D90-F0F1-C9DE-686F-5C857567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F1D6E-94DE-CD4D-DBBC-6CDA6788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1EAB3-8689-48B9-81AC-63E5C41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3DC7C-E14C-4D2E-6DCF-A2690595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6ACAD-374D-74B2-E0A4-6B1E755E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2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A244-146A-8726-003A-E8BD57B9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8CC30-31AB-DCE4-69B4-868316719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80298-C234-E2BB-1AC9-E4D42138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05CA5-6D75-2FC0-14DC-6CFDE95A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71879-6635-5EDE-9C48-D78BAF6F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74BF-E9A1-624F-EDBB-3AA4A2F7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9E7AF-7C6A-11E5-3B44-4F5C042FA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5DB24-4360-99A6-93E8-AE4369B04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08B53-FB5E-1664-7DC2-45997A5D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1BDA5-E43C-8A0C-81EB-8FEDBD1C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DEDF0-E670-F5B9-E8D2-FEB94CAA9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8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029A-1BC5-7FB2-394B-1F5BD163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DE739-0D72-3551-F522-509B50005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2ECFE-B6DD-F81B-660F-3FA4502ED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84714-1AC3-4296-BE32-52B4CBBA9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FA668-6803-1EBA-FD21-9C10EB810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0759E-5154-800C-D43D-156FF4A7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93A72-EA6E-6E38-7EA7-3FA0676F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8A6E4-69E5-5476-0974-872BD814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5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366F-734F-B6D5-129D-25BBFC58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15154-B1CD-028B-1472-A5FE4A436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C0BA9-D6EB-88FA-2936-2CD17771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3731D-40F0-9180-F1F9-8E737E3F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1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7105D3-9906-2B81-E570-7761AFC3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EBD3B-A3DA-2F86-D7D0-1B201F5D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5022F-6B38-F524-2302-0A04211A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6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3FAF-812D-3EC8-8710-D444D287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0DB81-DDAC-ABC1-7F09-076531EF5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54CAE-0B57-23BA-3EF2-B1D195A05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62CB2-1C9A-8488-D992-CBAABC1D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B24DD-7F48-481C-11E8-8927FE26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DBDA7-1171-30A1-43AF-0C03E306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2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7365C-D64B-D8EC-7771-DDDDFF75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D090F-4D16-FDB0-A743-C417DCBDA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D08EC-2399-212E-8B6C-91E1AFDD7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5DD9C-3600-E6CB-7640-EFCE3C7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45102-1A49-8007-C456-F919FE09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60F21-08E2-45F9-1602-009945F8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9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A3DC9-0842-E7A9-6AD6-1B414D3E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AE529-3988-EFF4-89DA-3B8AD7ADA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A2248-EB71-F0D5-1D25-A71203BBD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A4CF3-FEF0-4F19-A95E-E3BEC29F619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02394-B009-B602-9974-8AA174A08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88631-E839-D3BB-9962-8189C05D0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007D2-1DDD-4A99-89FD-0FAB3D5C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9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CA12E7-C569-882D-AAA8-ADB866D29B3F}"/>
              </a:ext>
            </a:extLst>
          </p:cNvPr>
          <p:cNvSpPr/>
          <p:nvPr/>
        </p:nvSpPr>
        <p:spPr>
          <a:xfrm>
            <a:off x="0" y="300789"/>
            <a:ext cx="12192000" cy="4836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12400"/>
              </a:lnSpc>
            </a:pPr>
            <a:r>
              <a:rPr lang="en-US" sz="14500" spc="-1200" dirty="0">
                <a:solidFill>
                  <a:schemeClr val="tx1"/>
                </a:solidFill>
                <a:latin typeface="+mj-lt"/>
                <a:ea typeface="SimSun" panose="02010600030101010101" pitchFamily="2" charset="-122"/>
              </a:rPr>
              <a:t>Exploring the Possibilities of the Web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04712-70CB-3CBE-2F53-8C6DEF7F698F}"/>
              </a:ext>
            </a:extLst>
          </p:cNvPr>
          <p:cNvSpPr/>
          <p:nvPr/>
        </p:nvSpPr>
        <p:spPr>
          <a:xfrm>
            <a:off x="4271211" y="5366085"/>
            <a:ext cx="7920789" cy="49329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F4EAF7-3FC6-3ADE-3A9D-97983D42A312}"/>
              </a:ext>
            </a:extLst>
          </p:cNvPr>
          <p:cNvSpPr/>
          <p:nvPr/>
        </p:nvSpPr>
        <p:spPr>
          <a:xfrm>
            <a:off x="5967663" y="6063917"/>
            <a:ext cx="6224337" cy="2767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6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258A6F-CB0F-CED5-4ECC-C3CE8D57726C}"/>
              </a:ext>
            </a:extLst>
          </p:cNvPr>
          <p:cNvSpPr/>
          <p:nvPr/>
        </p:nvSpPr>
        <p:spPr>
          <a:xfrm>
            <a:off x="457201" y="0"/>
            <a:ext cx="3164234" cy="68579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A12E7-C569-882D-AAA8-ADB866D29B3F}"/>
              </a:ext>
            </a:extLst>
          </p:cNvPr>
          <p:cNvSpPr/>
          <p:nvPr/>
        </p:nvSpPr>
        <p:spPr>
          <a:xfrm>
            <a:off x="4090714" y="1"/>
            <a:ext cx="8029073" cy="1900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2400"/>
              </a:lnSpc>
            </a:pPr>
            <a:r>
              <a:rPr lang="en-US" sz="8800" spc="-1200" dirty="0">
                <a:solidFill>
                  <a:schemeClr val="tx1"/>
                </a:solidFill>
                <a:latin typeface="+mj-lt"/>
                <a:ea typeface="SimSun" panose="02010600030101010101" pitchFamily="2" charset="-122"/>
              </a:rPr>
              <a:t>what is a library?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B1C7D3-2669-4F62-503E-4C42B3A4DD80}"/>
              </a:ext>
            </a:extLst>
          </p:cNvPr>
          <p:cNvSpPr/>
          <p:nvPr/>
        </p:nvSpPr>
        <p:spPr>
          <a:xfrm>
            <a:off x="4090714" y="2586787"/>
            <a:ext cx="3188369" cy="4271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latin typeface="+mj-lt"/>
                <a:cs typeface="Courier New" panose="02070309020205020404" pitchFamily="49" charset="0"/>
              </a:rPr>
              <a:t>real life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093D4-1B40-A5DC-F6F9-363B337D3814}"/>
              </a:ext>
            </a:extLst>
          </p:cNvPr>
          <p:cNvSpPr/>
          <p:nvPr/>
        </p:nvSpPr>
        <p:spPr>
          <a:xfrm>
            <a:off x="7748362" y="2586786"/>
            <a:ext cx="3986437" cy="4271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latin typeface="+mj-lt"/>
                <a:cs typeface="Courier New" panose="02070309020205020404" pitchFamily="49" charset="0"/>
              </a:rPr>
              <a:t>software</a:t>
            </a:r>
            <a:endParaRPr lang="en-US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1026" name="Picture 2" descr="Dark academia library&quot; Art Board Print for Sale by Coco97203 | Redbubble">
            <a:extLst>
              <a:ext uri="{FF2B5EF4-FFF2-40B4-BE49-F238E27FC236}">
                <a16:creationId xmlns:a16="http://schemas.microsoft.com/office/drawing/2014/main" id="{FDB46FF6-D8D6-766C-8430-19E323D1A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" b="2730"/>
          <a:stretch/>
        </p:blipFill>
        <p:spPr bwMode="auto">
          <a:xfrm>
            <a:off x="4362928" y="3182348"/>
            <a:ext cx="2643940" cy="334477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ool library in the 90s : r/crtgaming">
            <a:extLst>
              <a:ext uri="{FF2B5EF4-FFF2-40B4-BE49-F238E27FC236}">
                <a16:creationId xmlns:a16="http://schemas.microsoft.com/office/drawing/2014/main" id="{CEC43A06-EA9D-8EC3-9D17-493E0770A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622"/>
          <a:stretch/>
        </p:blipFill>
        <p:spPr bwMode="auto">
          <a:xfrm>
            <a:off x="8105250" y="3182348"/>
            <a:ext cx="3272446" cy="334477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167C02-7DDE-382F-5915-CFD7D78BB397}"/>
              </a:ext>
            </a:extLst>
          </p:cNvPr>
          <p:cNvSpPr/>
          <p:nvPr/>
        </p:nvSpPr>
        <p:spPr>
          <a:xfrm>
            <a:off x="573506" y="1"/>
            <a:ext cx="2955757" cy="6857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  <a:cs typeface="Courier New" panose="02070309020205020404" pitchFamily="49" charset="0"/>
              </a:rPr>
              <a:t>in software, a </a:t>
            </a:r>
            <a:r>
              <a:rPr lang="en-US" sz="2800" i="1" dirty="0">
                <a:latin typeface="+mj-lt"/>
                <a:cs typeface="Courier New" panose="02070309020205020404" pitchFamily="49" charset="0"/>
              </a:rPr>
              <a:t>library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a collection of pre-written code and other resources that developers can use to build applications.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4086F-EA54-9DC2-1F6B-3E7FB5322DCA}"/>
              </a:ext>
            </a:extLst>
          </p:cNvPr>
          <p:cNvSpPr/>
          <p:nvPr/>
        </p:nvSpPr>
        <p:spPr>
          <a:xfrm>
            <a:off x="0" y="0"/>
            <a:ext cx="4531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33031-AF6B-14D9-1C59-6C6D965773CD}"/>
              </a:ext>
            </a:extLst>
          </p:cNvPr>
          <p:cNvSpPr/>
          <p:nvPr/>
        </p:nvSpPr>
        <p:spPr>
          <a:xfrm>
            <a:off x="4090714" y="1723528"/>
            <a:ext cx="8101287" cy="3549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5F0B2D-521B-6509-E65D-174677367F69}"/>
              </a:ext>
            </a:extLst>
          </p:cNvPr>
          <p:cNvSpPr/>
          <p:nvPr/>
        </p:nvSpPr>
        <p:spPr>
          <a:xfrm>
            <a:off x="0" y="2"/>
            <a:ext cx="12119787" cy="1449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400"/>
              </a:lnSpc>
            </a:pPr>
            <a:r>
              <a:rPr lang="en-US" sz="8800" spc="-1200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rPr>
              <a:t>CANVAS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98383-197F-84DB-E564-457F10CD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2748"/>
            <a:ext cx="12192000" cy="263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E9941-6AAC-3D2C-C237-6DD050DACED9}"/>
              </a:ext>
            </a:extLst>
          </p:cNvPr>
          <p:cNvSpPr txBox="1"/>
          <p:nvPr/>
        </p:nvSpPr>
        <p:spPr>
          <a:xfrm>
            <a:off x="216654" y="2799399"/>
            <a:ext cx="116864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"canvas"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canvas.getContext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"2d"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A5814-B34A-6137-98CC-326F64D70556}"/>
              </a:ext>
            </a:extLst>
          </p:cNvPr>
          <p:cNvSpPr txBox="1"/>
          <p:nvPr/>
        </p:nvSpPr>
        <p:spPr>
          <a:xfrm>
            <a:off x="0" y="165082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&lt;canvas id="canvas"&gt;&lt;/canvas&gt;</a:t>
            </a:r>
          </a:p>
        </p:txBody>
      </p:sp>
    </p:spTree>
    <p:extLst>
      <p:ext uri="{BB962C8B-B14F-4D97-AF65-F5344CB8AC3E}">
        <p14:creationId xmlns:p14="http://schemas.microsoft.com/office/powerpoint/2010/main" val="279777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Jquery and How it works? An Overview and Its Use Cases -  DevOpsSchool.com">
            <a:extLst>
              <a:ext uri="{FF2B5EF4-FFF2-40B4-BE49-F238E27FC236}">
                <a16:creationId xmlns:a16="http://schemas.microsoft.com/office/drawing/2014/main" id="{393BF7BB-EFA5-8ED8-890C-5F7DA919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85" r="3822" b="26775"/>
          <a:stretch/>
        </p:blipFill>
        <p:spPr bwMode="auto">
          <a:xfrm>
            <a:off x="6939776" y="105430"/>
            <a:ext cx="5051502" cy="128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DDEDFC-28F6-44DC-FE71-FB62B16E708E}"/>
              </a:ext>
            </a:extLst>
          </p:cNvPr>
          <p:cNvSpPr txBox="1"/>
          <p:nvPr/>
        </p:nvSpPr>
        <p:spPr>
          <a:xfrm>
            <a:off x="6096000" y="1377182"/>
            <a:ext cx="58952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spc="-500" dirty="0">
                <a:solidFill>
                  <a:schemeClr val="bg1"/>
                </a:solidFill>
                <a:latin typeface="+mj-lt"/>
              </a:rPr>
              <a:t>A general-purpose  JavaScript library that simplifies processes like event handling, HTML interaction, animation, and more.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31504-CBCD-6845-F2EB-74AC8B978488}"/>
              </a:ext>
            </a:extLst>
          </p:cNvPr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inputTextElement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"#text"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inputText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inputTextElement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.val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811A7134-9CD8-BBF7-EBB0-5A522399E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3" r="12957"/>
          <a:stretch/>
        </p:blipFill>
        <p:spPr bwMode="auto">
          <a:xfrm>
            <a:off x="216896" y="185958"/>
            <a:ext cx="5895279" cy="564855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45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car with green stripes&#10;&#10;Description automatically generated with low confidence">
            <a:extLst>
              <a:ext uri="{FF2B5EF4-FFF2-40B4-BE49-F238E27FC236}">
                <a16:creationId xmlns:a16="http://schemas.microsoft.com/office/drawing/2014/main" id="{2BDD4309-52B8-A755-71F6-DF8DBC364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83" t="30800" r="12034" b="32000"/>
          <a:stretch/>
        </p:blipFill>
        <p:spPr>
          <a:xfrm flipH="1">
            <a:off x="6231254" y="4663686"/>
            <a:ext cx="5825488" cy="21334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5F0B2D-521B-6509-E65D-174677367F69}"/>
              </a:ext>
            </a:extLst>
          </p:cNvPr>
          <p:cNvSpPr/>
          <p:nvPr/>
        </p:nvSpPr>
        <p:spPr>
          <a:xfrm>
            <a:off x="1" y="2"/>
            <a:ext cx="2045969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>
              <a:lnSpc>
                <a:spcPts val="12400"/>
              </a:lnSpc>
            </a:pPr>
            <a:r>
              <a:rPr lang="en-US" sz="13800" b="1" spc="1200" dirty="0">
                <a:solidFill>
                  <a:schemeClr val="tx1"/>
                </a:solidFill>
                <a:latin typeface="+mj-lt"/>
                <a:ea typeface="SimSun" panose="02010600030101010101" pitchFamily="2" charset="-122"/>
              </a:rPr>
              <a:t>PHASER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0D597-6BB5-E2CA-ADC0-455D83ABD7D8}"/>
              </a:ext>
            </a:extLst>
          </p:cNvPr>
          <p:cNvSpPr txBox="1"/>
          <p:nvPr/>
        </p:nvSpPr>
        <p:spPr>
          <a:xfrm>
            <a:off x="2045970" y="58846"/>
            <a:ext cx="384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+mj-lt"/>
              </a:rPr>
              <a:t>Phaser is a fast, free, and fun open source HTML5 game framework that offers WebGL and Canvas rendering across desktop and mobile web browsers. </a:t>
            </a:r>
            <a:endParaRPr lang="en-US" sz="4000" spc="-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8CCC0-50FE-061D-D07A-71BC2E8AAEE0}"/>
              </a:ext>
            </a:extLst>
          </p:cNvPr>
          <p:cNvSpPr txBox="1"/>
          <p:nvPr/>
        </p:nvSpPr>
        <p:spPr>
          <a:xfrm>
            <a:off x="2045970" y="1657930"/>
            <a:ext cx="40500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+mj-lt"/>
              </a:rPr>
              <a:t>Games can be compiled to iOS, Android and native apps by using 3rd party tools. You can use JavaScript or TypeScript for development. The answer to question ten is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blooket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As a result of rapid support, and a developer friendly API, Phaser is currently one of the most starred game frameworks on GitHub.</a:t>
            </a:r>
          </a:p>
          <a:p>
            <a:pPr algn="just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+mj-lt"/>
              </a:rPr>
              <a:t>Thousands of developers from indie and multi-national digital agencies, and universities worldwide use Phaser. They have made several incredible games that are capable of many different features and things.</a:t>
            </a:r>
            <a:endParaRPr lang="en-US" sz="4000" spc="-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D052B6-7979-395E-2ACE-1CE1BF6802C3}"/>
              </a:ext>
            </a:extLst>
          </p:cNvPr>
          <p:cNvSpPr txBox="1"/>
          <p:nvPr/>
        </p:nvSpPr>
        <p:spPr>
          <a:xfrm>
            <a:off x="6231255" y="278338"/>
            <a:ext cx="5825489" cy="42126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Hero.prototype.jump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 () {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canJump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this.body.touching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0;</a:t>
            </a:r>
          </a:p>
          <a:p>
            <a:pPr>
              <a:lnSpc>
                <a:spcPct val="150000"/>
              </a:lnSpc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canJump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||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this.isBoosting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this.body.velocity.y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-JUMP_SPEED;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this.isBoosting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true;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canJump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206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51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cessing.js gifs | WiffleGif">
            <a:extLst>
              <a:ext uri="{FF2B5EF4-FFF2-40B4-BE49-F238E27FC236}">
                <a16:creationId xmlns:a16="http://schemas.microsoft.com/office/drawing/2014/main" id="{8CE002D6-3096-293C-8A2C-3904E9A93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9" b="221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5F0B2D-521B-6509-E65D-174677367F69}"/>
              </a:ext>
            </a:extLst>
          </p:cNvPr>
          <p:cNvSpPr/>
          <p:nvPr/>
        </p:nvSpPr>
        <p:spPr>
          <a:xfrm>
            <a:off x="-7256318" y="1917699"/>
            <a:ext cx="26704636" cy="396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400"/>
              </a:lnSpc>
            </a:pPr>
            <a:r>
              <a:rPr lang="en-US" sz="19900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4341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00">
        <p159:morph option="byObject"/>
      </p:transition>
    </mc:Choice>
    <mc:Fallback xmlns="">
      <p:transition spd="slow" advTm="4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1DDFBE-60BC-EB9B-A4CF-337BF48B220D}"/>
              </a:ext>
            </a:extLst>
          </p:cNvPr>
          <p:cNvSpPr/>
          <p:nvPr/>
        </p:nvSpPr>
        <p:spPr>
          <a:xfrm>
            <a:off x="-295275" y="-1"/>
            <a:ext cx="12508055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rocessing js GIF - Find on GIFER">
            <a:extLst>
              <a:ext uri="{FF2B5EF4-FFF2-40B4-BE49-F238E27FC236}">
                <a16:creationId xmlns:a16="http://schemas.microsoft.com/office/drawing/2014/main" id="{663DD6F0-29A5-9AA9-2B67-50A276AC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681" y="-1"/>
            <a:ext cx="732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rocessing.js gifs | WiffleGif">
            <a:extLst>
              <a:ext uri="{FF2B5EF4-FFF2-40B4-BE49-F238E27FC236}">
                <a16:creationId xmlns:a16="http://schemas.microsoft.com/office/drawing/2014/main" id="{89211E9F-A837-A87A-9731-A1B41C29D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9" b="22172"/>
          <a:stretch/>
        </p:blipFill>
        <p:spPr bwMode="auto">
          <a:xfrm>
            <a:off x="9779000" y="5500686"/>
            <a:ext cx="24130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3DDF1C-78B8-5C39-F3C8-716B13CD4F04}"/>
              </a:ext>
            </a:extLst>
          </p:cNvPr>
          <p:cNvSpPr/>
          <p:nvPr/>
        </p:nvSpPr>
        <p:spPr>
          <a:xfrm>
            <a:off x="-7256318" y="-2971800"/>
            <a:ext cx="26704636" cy="8859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400"/>
              </a:lnSpc>
            </a:pPr>
            <a:r>
              <a:rPr lang="en-US" sz="19900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rPr>
              <a:t>PROCESSING</a:t>
            </a:r>
          </a:p>
        </p:txBody>
      </p:sp>
      <p:pic>
        <p:nvPicPr>
          <p:cNvPr id="4100" name="Picture 4" descr="Making GIFs with Processing – paulvanderlaken.com">
            <a:extLst>
              <a:ext uri="{FF2B5EF4-FFF2-40B4-BE49-F238E27FC236}">
                <a16:creationId xmlns:a16="http://schemas.microsoft.com/office/drawing/2014/main" id="{D601A4BB-2D2A-8F86-E7CE-C9D2A5242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48" y="5500685"/>
            <a:ext cx="1809751" cy="135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aking GIFs with Processing – paulvanderlaken.com">
            <a:extLst>
              <a:ext uri="{FF2B5EF4-FFF2-40B4-BE49-F238E27FC236}">
                <a16:creationId xmlns:a16="http://schemas.microsoft.com/office/drawing/2014/main" id="{1689E51E-EBB2-CD5B-7875-2082D540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4076699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614DE742-832C-E07D-CB36-16401C71289B}"/>
              </a:ext>
            </a:extLst>
          </p:cNvPr>
          <p:cNvSpPr/>
          <p:nvPr/>
        </p:nvSpPr>
        <p:spPr>
          <a:xfrm rot="10800000">
            <a:off x="5595218" y="2228847"/>
            <a:ext cx="6617562" cy="2609851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6CD08-B261-270E-D9B5-8C52EF9DFF05}"/>
              </a:ext>
            </a:extLst>
          </p:cNvPr>
          <p:cNvSpPr txBox="1"/>
          <p:nvPr/>
        </p:nvSpPr>
        <p:spPr>
          <a:xfrm rot="10800000" flipV="1">
            <a:off x="5937250" y="2194944"/>
            <a:ext cx="63644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p5.js is a JavaScript library for 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+mj-lt"/>
              </a:rPr>
              <a:t>creative coding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, with a focus on making coding accessible and</a:t>
            </a:r>
          </a:p>
          <a:p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   inclusive for artists,</a:t>
            </a:r>
          </a:p>
          <a:p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     designers, educators,</a:t>
            </a:r>
          </a:p>
          <a:p>
            <a:r>
              <a:rPr lang="en-US" sz="2800" dirty="0">
                <a:solidFill>
                  <a:srgbClr val="333333"/>
                </a:solidFill>
                <a:latin typeface="+mj-lt"/>
              </a:rPr>
              <a:t>      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+mj-lt"/>
              </a:rPr>
              <a:t>beginners, and anyone else!</a:t>
            </a:r>
            <a:endParaRPr lang="en-US" sz="28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33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2783A-5E85-AD20-3A0B-A2FA55B1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50" y="1853143"/>
            <a:ext cx="4910900" cy="51423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C05D9-0B3E-F381-6EF4-BE080A2C3DAB}"/>
              </a:ext>
            </a:extLst>
          </p:cNvPr>
          <p:cNvSpPr/>
          <p:nvPr/>
        </p:nvSpPr>
        <p:spPr>
          <a:xfrm>
            <a:off x="937450" y="0"/>
            <a:ext cx="11254549" cy="1771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2400"/>
              </a:lnSpc>
            </a:pPr>
            <a:r>
              <a:rPr lang="en-US" sz="14500" spc="-1200" dirty="0">
                <a:solidFill>
                  <a:schemeClr val="tx1"/>
                </a:solidFill>
                <a:latin typeface="+mj-lt"/>
                <a:ea typeface="SimSun" panose="02010600030101010101" pitchFamily="2" charset="-122"/>
              </a:rPr>
              <a:t>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ACA26-D19F-DD72-9354-DB46661605A2}"/>
              </a:ext>
            </a:extLst>
          </p:cNvPr>
          <p:cNvSpPr txBox="1"/>
          <p:nvPr/>
        </p:nvSpPr>
        <p:spPr>
          <a:xfrm>
            <a:off x="3442524" y="2119435"/>
            <a:ext cx="43925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/>
              <a:t>🔑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CC84F-E09D-78CC-866D-52611C218627}"/>
              </a:ext>
            </a:extLst>
          </p:cNvPr>
          <p:cNvSpPr txBox="1"/>
          <p:nvPr/>
        </p:nvSpPr>
        <p:spPr>
          <a:xfrm>
            <a:off x="7739823" y="3273740"/>
            <a:ext cx="401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find the answers by reading through the guides, inspecting the code, clicking links, playing with the examples, and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B6DF3-2371-B5AD-E096-E3C1819D29F6}"/>
              </a:ext>
            </a:extLst>
          </p:cNvPr>
          <p:cNvSpPr txBox="1"/>
          <p:nvPr/>
        </p:nvSpPr>
        <p:spPr>
          <a:xfrm>
            <a:off x="7739823" y="2752523"/>
            <a:ext cx="401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+mj-lt"/>
              </a:rPr>
              <a:t>scavenger hunt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EE4FF-E01D-1DAA-7E97-0406A8B17D5C}"/>
              </a:ext>
            </a:extLst>
          </p:cNvPr>
          <p:cNvSpPr txBox="1"/>
          <p:nvPr/>
        </p:nvSpPr>
        <p:spPr>
          <a:xfrm>
            <a:off x="7739823" y="4625954"/>
            <a:ext cx="401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when you have them all, complete the form to get candy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654E23-0E90-65EF-0C91-283F9E2F49D4}"/>
              </a:ext>
            </a:extLst>
          </p:cNvPr>
          <p:cNvSpPr/>
          <p:nvPr/>
        </p:nvSpPr>
        <p:spPr>
          <a:xfrm>
            <a:off x="1" y="0"/>
            <a:ext cx="590549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D8735-29B1-616D-1FDE-58975E9C0259}"/>
              </a:ext>
            </a:extLst>
          </p:cNvPr>
          <p:cNvSpPr txBox="1"/>
          <p:nvPr/>
        </p:nvSpPr>
        <p:spPr>
          <a:xfrm>
            <a:off x="7739823" y="17071"/>
            <a:ext cx="44521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+mj-lt"/>
                <a:ea typeface="SimSun" panose="02010600030101010101" pitchFamily="2" charset="-122"/>
              </a:rPr>
              <a:t>discover new possibilities by perusing the pages</a:t>
            </a:r>
          </a:p>
        </p:txBody>
      </p:sp>
    </p:spTree>
    <p:extLst>
      <p:ext uri="{BB962C8B-B14F-4D97-AF65-F5344CB8AC3E}">
        <p14:creationId xmlns:p14="http://schemas.microsoft.com/office/powerpoint/2010/main" val="2060296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AB760-E414-CEF2-AC39-3FAE7484F17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400"/>
              </a:lnSpc>
            </a:pPr>
            <a:r>
              <a:rPr lang="en-US" sz="14500" spc="-1200" dirty="0">
                <a:solidFill>
                  <a:schemeClr val="bg1"/>
                </a:solidFill>
                <a:latin typeface="+mj-lt"/>
                <a:ea typeface="SimSun" panose="02010600030101010101" pitchFamily="2" charset="-122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42675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ynthwave">
      <a:majorFont>
        <a:latin typeface="NSimSun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360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NSimSun</vt:lpstr>
      <vt:lpstr>Arial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Maxwell</dc:creator>
  <cp:lastModifiedBy>Joseph Maxwell</cp:lastModifiedBy>
  <cp:revision>8</cp:revision>
  <dcterms:created xsi:type="dcterms:W3CDTF">2023-04-28T14:40:16Z</dcterms:created>
  <dcterms:modified xsi:type="dcterms:W3CDTF">2023-05-02T18:02:44Z</dcterms:modified>
</cp:coreProperties>
</file>